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9" r:id="rId7"/>
    <p:sldId id="271" r:id="rId8"/>
    <p:sldId id="270" r:id="rId9"/>
    <p:sldId id="268" r:id="rId10"/>
    <p:sldId id="272" r:id="rId11"/>
    <p:sldId id="265" r:id="rId12"/>
    <p:sldId id="273" r:id="rId13"/>
    <p:sldId id="276" r:id="rId14"/>
    <p:sldId id="274" r:id="rId15"/>
    <p:sldId id="275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8" d="100"/>
          <a:sy n="78" d="100"/>
        </p:scale>
        <p:origin x="70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7T21:14:16.9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210 0 24575,'0'0'0,"-1"0"0,1 0 0,-1 0 0,1 1 0,0-1 0,-1 0 0,1 0 0,-1 0 0,1 0 0,-1 1 0,1-1 0,0 0 0,-1 0 0,1 1 0,0-1 0,-1 0 0,1 0 0,0 1 0,-1-1 0,1 0 0,-1 1 0,-4 11 0,5-11 0,-1 0 0,1 0 0,0 0 0,-1 1 0,0-1 0,1 0 0,-1 0 0,0 0 0,1 0 0,-1 0 0,-1 1 0,-2 0 0,0 0 0,1 0 0,-1 0 0,0-1 0,0 0 0,0 1 0,-8 0 0,-1-1 0,-15 0 0,0 0 0,-6 5 0,8-1 0,25-5 0,1 0 0,-1 0 0,0 0 0,0 1 0,0-1 0,0 0 0,0 1 0,0-1 0,0 0 0,0 1 0,0-1 0,1 1 0,-1 0 0,0-1 0,0 1 0,1 0 0,-1-1 0,0 1 0,1 0 0,-1 0 0,1-1 0,-1 1 0,1 0 0,-1 0 0,0 1 0,1-1 0,0 0 0,0 0 0,0 0 0,0-1 0,0 1 0,0 0 0,0 0 0,1 0 0,-1-1 0,0 1 0,0 0 0,1 0 0,-1-1 0,0 1 0,1 0 0,-1-1 0,1 1 0,-1 0 0,1-1 0,-1 1 0,1-1 0,-1 1 0,1 0 0,0-1 0,-1 0 0,1 1 0,0-1 0,-1 1 0,1-1 0,0 0 0,1 1 0,5 1 0,-1-1 0,1 1 0,0-1 0,0 0 0,0-1 0,0 0 0,0 0 0,9-1 0,6-1 0,247 2 0,-268 0-62,0 1 0,0-1 0,0 0 0,1 0 0,-1 0 0,0-1 0,0 1 0,0 0 0,0 0 0,-1-1 0,1 1 0,0 0-1,0-1 1,0 1 0,0-1 0,0 1 0,0-1 0,0 1 0,-1-1 0,1 0 0,1-1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050FE-C02C-4D3E-BE65-E371C008A8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499A-C9F9-4060-B55C-C27F0A331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DF1B8-A669-4274-A682-4EEC3D1A8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4EEC-C957-42E2-878F-CD9470F26237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37E93-B90E-4F82-BD47-D2058078A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B3F48-C863-4B34-AAB3-32BA9F6BF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6C7E-6F86-4EC4-9FE2-EBC12C0C9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12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882D0-207D-499F-9407-C3ED0D23A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498049-847F-45AD-B977-B64B21880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9271B-1BBD-45AD-B4BF-2ED187FCC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4EEC-C957-42E2-878F-CD9470F26237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7E1EC-C09B-4BBF-87D2-FE320AA88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FBAF0-2B14-49D5-8F4B-E24AB3B2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6C7E-6F86-4EC4-9FE2-EBC12C0C9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97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4698C0-C6C3-4DC7-A20A-4803F678F5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44D43F-684F-4F69-A69C-1128D0D3C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F87DF-6554-491C-926E-47E477871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4EEC-C957-42E2-878F-CD9470F26237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F6473-B081-459A-B6AB-682E9B342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878D3-01BD-4CAC-97DD-38B06977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6C7E-6F86-4EC4-9FE2-EBC12C0C9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6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30C4D-6FE8-4D33-81A3-5F4206112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71981-E5B6-4799-9BB4-2C789AA62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ABB77-48C8-4E70-AA07-BD22D32A9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4EEC-C957-42E2-878F-CD9470F26237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D868F-EFA0-488E-B745-E38CD421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C38C2-2889-4B02-B4CC-7A445DDC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6C7E-6F86-4EC4-9FE2-EBC12C0C9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78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2A5DB-F59D-4856-98E3-6E9BD92A2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27B48-7185-49F0-A997-98902F5DD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5B871-D6A1-4294-9A23-00613710B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4EEC-C957-42E2-878F-CD9470F26237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5AAA8-36E0-474A-BC6C-0A6D1205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4527D-2558-407C-91D3-C1A2BC596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6C7E-6F86-4EC4-9FE2-EBC12C0C9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29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C6EC4-00F6-4578-A5CD-393714264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83138-7C73-4E80-A350-E0483E4BD3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E45D7-4B6F-4504-A6B8-E57FD4502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0E6FC-37FC-4617-8577-9046B4B45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4EEC-C957-42E2-878F-CD9470F26237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0C71-53A6-4B76-9919-99A62B05B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D496F7-8744-447E-B1C7-6071F1FB3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6C7E-6F86-4EC4-9FE2-EBC12C0C9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17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60BC1-616D-4B24-9ADF-8354899A0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366E3-FE59-4E53-B719-BB2423863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3880F-40E9-49C2-9847-0A555F106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9E799A-886E-40A8-AD24-0194AC6AE0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092B9-F67F-4FA2-9F29-4503F696EF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7A7081-450D-4A23-B6D3-5FFB5E3D2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4EEC-C957-42E2-878F-CD9470F26237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BA50CD-0D50-4D3A-B3C1-CD60F963B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5C685E-3CAE-4D3F-A322-CB891D438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6C7E-6F86-4EC4-9FE2-EBC12C0C9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65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BDE9-6DB3-4947-9965-B0BE5FB14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629D6D-42F1-4572-B460-B0C7459B2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4EEC-C957-42E2-878F-CD9470F26237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8BE63B-0A25-4A01-AE0F-F44E64C79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390A58-F411-450A-B6D3-11B1BCCA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6C7E-6F86-4EC4-9FE2-EBC12C0C9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3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8B1F96-73EC-4D13-B3C7-E77D8F9A7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4EEC-C957-42E2-878F-CD9470F26237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8A5D9-C092-4D86-B99B-947798756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8EF36-9A70-4657-9011-44391FEF6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6C7E-6F86-4EC4-9FE2-EBC12C0C9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66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0DCD-A17D-41BC-85E7-9F1DEB56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6A280-7C5E-4406-B252-2B18D63F0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48FDF7-6538-4D85-94A0-D51C177C4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66F71A-DD7B-4D0F-9454-28ED477A6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4EEC-C957-42E2-878F-CD9470F26237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814B6-5A04-44C1-9B1C-CFE1D72D4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86BC9-2606-4A9B-BAAC-2BC49AA80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6C7E-6F86-4EC4-9FE2-EBC12C0C9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2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686CF-1A1E-4BD1-9678-98469A2F2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179559-9048-4794-8460-B94E388BEC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C87A3-B2FF-4C1F-A333-2E72CA4213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7AA9F9-E36F-423D-B1D6-0895551DE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4EEC-C957-42E2-878F-CD9470F26237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4A7B02-152D-4DB1-9C64-7D1ED3AB1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570F33-F770-40E6-BA1C-5B1E26020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D6C7E-6F86-4EC4-9FE2-EBC12C0C9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9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656A3-E8EC-47CF-8762-4FD5ABE81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A32B7-3619-40D4-959F-7553C7DFA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7C45D-3617-41CA-ACAF-6C9968957F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84EEC-C957-42E2-878F-CD9470F26237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3985B-1B31-4454-BE01-3D1294269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A0FD4-2A31-4A3E-9968-F5DAAB14B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D6C7E-6F86-4EC4-9FE2-EBC12C0C9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7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Im1URkep_L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litvaklab.org/new-mexico-elevation-gradient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tvaklab.org/new-mexico-elevation-gradient.html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utdoor, grass, sky, nature&#10;&#10;Description automatically generated">
            <a:extLst>
              <a:ext uri="{FF2B5EF4-FFF2-40B4-BE49-F238E27FC236}">
                <a16:creationId xmlns:a16="http://schemas.microsoft.com/office/drawing/2014/main" id="{56C82152-9DB6-4C17-83FE-F87D43435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9" r="-1" b="7682"/>
          <a:stretch/>
        </p:blipFill>
        <p:spPr>
          <a:xfrm>
            <a:off x="20" y="490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7BD7D4-5E75-4B9A-8096-75697D6B0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rgbClr val="FFFFFF"/>
                </a:solidFill>
              </a:rPr>
              <a:t>Communicating the Role of Water in New Mexico’s Ecosystems to the Public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27878-32EF-4116-9DAD-57CB09EBB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Will Crockett, UNM Physics and Astronomy</a:t>
            </a: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74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6B8A5B56-05DB-4F2B-BF66-14AEE525C1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3" b="14177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7" name="Picture 6" descr="A picture containing outdoor, grass, sky, tree&#10;&#10;Description automatically generated">
            <a:extLst>
              <a:ext uri="{FF2B5EF4-FFF2-40B4-BE49-F238E27FC236}">
                <a16:creationId xmlns:a16="http://schemas.microsoft.com/office/drawing/2014/main" id="{5A1C2AAD-A659-4FD0-9977-BA3173155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7" b="5193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5" name="Content Placeholder 4" descr="A tree in a field&#10;&#10;Description automatically generated with low confidence">
            <a:extLst>
              <a:ext uri="{FF2B5EF4-FFF2-40B4-BE49-F238E27FC236}">
                <a16:creationId xmlns:a16="http://schemas.microsoft.com/office/drawing/2014/main" id="{782AE762-E671-4A42-8F8A-4469B0A74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1" b="989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12" name="Picture 11" descr="A body of water with trees around it&#10;&#10;Description automatically generated with low confidence">
            <a:extLst>
              <a:ext uri="{FF2B5EF4-FFF2-40B4-BE49-F238E27FC236}">
                <a16:creationId xmlns:a16="http://schemas.microsoft.com/office/drawing/2014/main" id="{25D31688-12EF-47BA-9FD6-14F80EA2F6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4" b="8246"/>
          <a:stretch/>
        </p:blipFill>
        <p:spPr>
          <a:xfrm rot="10800000"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0DB892-E505-40AE-98E8-1965862DD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Project- Video Series sharing Information about the sites</a:t>
            </a:r>
          </a:p>
        </p:txBody>
      </p:sp>
    </p:spTree>
    <p:extLst>
      <p:ext uri="{BB962C8B-B14F-4D97-AF65-F5344CB8AC3E}">
        <p14:creationId xmlns:p14="http://schemas.microsoft.com/office/powerpoint/2010/main" val="1605365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7BF96-F09D-487B-81A2-AD49C5D56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Project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874D9C-57C5-4D0A-A9D3-EE2A86989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https://youtu.be/Im1URkep_Lg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7704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E6B3632-31A7-4B9A-9B3B-DAADD1D37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outdoor, field, old, area&#10;&#10;Description automatically generated">
            <a:extLst>
              <a:ext uri="{FF2B5EF4-FFF2-40B4-BE49-F238E27FC236}">
                <a16:creationId xmlns:a16="http://schemas.microsoft.com/office/drawing/2014/main" id="{4C6B78EA-AFA9-40B4-8F5C-897C67FCC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5" y="728663"/>
            <a:ext cx="3602038" cy="2657475"/>
          </a:xfrm>
          <a:prstGeom prst="rect">
            <a:avLst/>
          </a:prstGeom>
        </p:spPr>
      </p:pic>
      <p:pic>
        <p:nvPicPr>
          <p:cNvPr id="9" name="Picture 8" descr="A snowy forest with trees&#10;&#10;Description automatically generated with low confidence">
            <a:extLst>
              <a:ext uri="{FF2B5EF4-FFF2-40B4-BE49-F238E27FC236}">
                <a16:creationId xmlns:a16="http://schemas.microsoft.com/office/drawing/2014/main" id="{78025F16-BDFD-4680-B67A-EC355BC91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38" y="728663"/>
            <a:ext cx="3598863" cy="2657475"/>
          </a:xfrm>
          <a:prstGeom prst="rect">
            <a:avLst/>
          </a:prstGeom>
        </p:spPr>
      </p:pic>
      <p:pic>
        <p:nvPicPr>
          <p:cNvPr id="11" name="Picture 10" descr="A picture containing text, outdoor, plant, tree&#10;&#10;Description automatically generated">
            <a:extLst>
              <a:ext uri="{FF2B5EF4-FFF2-40B4-BE49-F238E27FC236}">
                <a16:creationId xmlns:a16="http://schemas.microsoft.com/office/drawing/2014/main" id="{809D3AAF-60EA-4576-A015-A2831887F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5" y="3451225"/>
            <a:ext cx="3565525" cy="2674938"/>
          </a:xfrm>
          <a:prstGeom prst="rect">
            <a:avLst/>
          </a:prstGeom>
        </p:spPr>
      </p:pic>
      <p:pic>
        <p:nvPicPr>
          <p:cNvPr id="5" name="Content Placeholder 4" descr="A black and white photo of trees and bushes in a snowy area&#10;&#10;Description automatically generated with low confidence">
            <a:extLst>
              <a:ext uri="{FF2B5EF4-FFF2-40B4-BE49-F238E27FC236}">
                <a16:creationId xmlns:a16="http://schemas.microsoft.com/office/drawing/2014/main" id="{F3DEF48A-09FC-482F-969C-4334D638E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25" y="3451225"/>
            <a:ext cx="3635375" cy="26749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96196D-A136-4BF6-B5ED-259BA9824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725" y="640081"/>
            <a:ext cx="3206143" cy="54890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Finished Drawings</a:t>
            </a:r>
          </a:p>
        </p:txBody>
      </p:sp>
    </p:spTree>
    <p:extLst>
      <p:ext uri="{BB962C8B-B14F-4D97-AF65-F5344CB8AC3E}">
        <p14:creationId xmlns:p14="http://schemas.microsoft.com/office/powerpoint/2010/main" val="1930742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grass, field, old&#10;&#10;Description automatically generated">
            <a:extLst>
              <a:ext uri="{FF2B5EF4-FFF2-40B4-BE49-F238E27FC236}">
                <a16:creationId xmlns:a16="http://schemas.microsoft.com/office/drawing/2014/main" id="{72814F75-02F0-4DCF-AC02-A921A95D2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980" y="0"/>
            <a:ext cx="9252040" cy="686831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670DD9-0501-4C11-AA9F-AE7D34E83489}"/>
              </a:ext>
            </a:extLst>
          </p:cNvPr>
          <p:cNvSpPr txBox="1"/>
          <p:nvPr/>
        </p:nvSpPr>
        <p:spPr>
          <a:xfrm>
            <a:off x="1967948" y="-129209"/>
            <a:ext cx="50242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5">
                    <a:lumMod val="50000"/>
                  </a:schemeClr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48710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outdoor, grass, plant&#10;&#10;Description automatically generated">
            <a:extLst>
              <a:ext uri="{FF2B5EF4-FFF2-40B4-BE49-F238E27FC236}">
                <a16:creationId xmlns:a16="http://schemas.microsoft.com/office/drawing/2014/main" id="{57448DC4-6A8C-4776-A45F-163B1BB99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52" y="12738"/>
            <a:ext cx="9088428" cy="68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7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white photo of trees and bushes in a snowy area&#10;&#10;Description automatically generated with low confidence">
            <a:extLst>
              <a:ext uri="{FF2B5EF4-FFF2-40B4-BE49-F238E27FC236}">
                <a16:creationId xmlns:a16="http://schemas.microsoft.com/office/drawing/2014/main" id="{C6C74BE0-9196-4113-A799-F937F097B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110" y="0"/>
            <a:ext cx="9277779" cy="6873045"/>
          </a:xfrm>
        </p:spPr>
      </p:pic>
    </p:spTree>
    <p:extLst>
      <p:ext uri="{BB962C8B-B14F-4D97-AF65-F5344CB8AC3E}">
        <p14:creationId xmlns:p14="http://schemas.microsoft.com/office/powerpoint/2010/main" val="2316165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nowy forest with trees&#10;&#10;Description automatically generated with low confidence">
            <a:extLst>
              <a:ext uri="{FF2B5EF4-FFF2-40B4-BE49-F238E27FC236}">
                <a16:creationId xmlns:a16="http://schemas.microsoft.com/office/drawing/2014/main" id="{CB2C04DD-DCE3-4C49-A8B2-9DB510E0A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018" y="0"/>
            <a:ext cx="9235964" cy="6863104"/>
          </a:xfrm>
        </p:spPr>
      </p:pic>
    </p:spTree>
    <p:extLst>
      <p:ext uri="{BB962C8B-B14F-4D97-AF65-F5344CB8AC3E}">
        <p14:creationId xmlns:p14="http://schemas.microsoft.com/office/powerpoint/2010/main" val="4047191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81E9C36-A570-4D44-A242-77491FC45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988" y="2384425"/>
            <a:ext cx="4943475" cy="3616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5F57C9-2A27-4F88-BCAF-77F8C5E79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138" y="2384425"/>
            <a:ext cx="4841875" cy="3616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E9251-58F2-4241-98F2-B9F891CEB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Studying New Mexico’s Ecosystems- </a:t>
            </a:r>
            <a:br>
              <a:rPr lang="en-US" dirty="0"/>
            </a:br>
            <a:r>
              <a:rPr lang="en-US" dirty="0"/>
              <a:t>The Litvak Lab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591E6A-E28F-405A-BFEC-3135487C06AD}"/>
              </a:ext>
            </a:extLst>
          </p:cNvPr>
          <p:cNvSpPr txBox="1"/>
          <p:nvPr/>
        </p:nvSpPr>
        <p:spPr>
          <a:xfrm>
            <a:off x="8278498" y="6251436"/>
            <a:ext cx="422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http://www.litvaklab.org/new-mexico-elevation-gradient.html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28D9E3-700C-49F8-A8DB-24FD3C517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4283" y="426662"/>
            <a:ext cx="1293685" cy="136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86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39595-4352-4106-B30B-735D96ABA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Litvak Lab has generated an amazing amount of data</a:t>
            </a:r>
          </a:p>
        </p:txBody>
      </p:sp>
      <p:pic>
        <p:nvPicPr>
          <p:cNvPr id="5" name="Content Placeholder 4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11E237D2-4E86-4FBD-A7D5-82D4F0239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949" y="1622013"/>
            <a:ext cx="6617402" cy="496305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67C461-6AF5-473C-BB78-C205A6C0E0E8}"/>
              </a:ext>
            </a:extLst>
          </p:cNvPr>
          <p:cNvSpPr txBox="1"/>
          <p:nvPr/>
        </p:nvSpPr>
        <p:spPr>
          <a:xfrm>
            <a:off x="8278498" y="6251436"/>
            <a:ext cx="422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http://www.litvaklab.org/new-mexico-elevation-gradient.html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4947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FD322-40C0-4DD4-BD2A-B33CD2AE6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with Dr. </a:t>
            </a:r>
            <a:r>
              <a:rPr lang="en-US" dirty="0" err="1"/>
              <a:t>Mousumi</a:t>
            </a:r>
            <a:r>
              <a:rPr lang="en-US" dirty="0"/>
              <a:t> Roy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91E7E3-52AC-4FE6-BC15-6A2DC572C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6525" y="365125"/>
            <a:ext cx="1428750" cy="1666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30B7C3-A941-4FF3-8614-E5C41D6EB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36"/>
          <a:stretch/>
        </p:blipFill>
        <p:spPr>
          <a:xfrm>
            <a:off x="1344350" y="1690688"/>
            <a:ext cx="8580700" cy="49505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14AB2B0-0FA5-474E-9F2B-BCF632061177}"/>
                  </a:ext>
                </a:extLst>
              </p14:cNvPr>
              <p14:cNvContentPartPr/>
              <p14:nvPr/>
            </p14:nvContentPartPr>
            <p14:xfrm>
              <a:off x="7617733" y="1666868"/>
              <a:ext cx="143640" cy="37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14AB2B0-0FA5-474E-9F2B-BCF6320611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08733" y="1657868"/>
                <a:ext cx="161280" cy="5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041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16678-5472-44B0-8854-9DA2B1D92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83" y="365125"/>
            <a:ext cx="12046225" cy="1325563"/>
          </a:xfrm>
        </p:spPr>
        <p:txBody>
          <a:bodyPr/>
          <a:lstStyle/>
          <a:p>
            <a:r>
              <a:rPr lang="en-US" dirty="0"/>
              <a:t>Using the Richards Equation to Model Soil Hydrology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9AAE16-82DA-4291-9AE4-3FF70F6E1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752" y="1474475"/>
            <a:ext cx="9307996" cy="51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38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B16678-5472-44B0-8854-9DA2B1D92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48" y="63924"/>
            <a:ext cx="11444909" cy="11143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/>
              <a:t>How do we communicate this with the public?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8D48374C-9A97-4BAF-B689-BCD166517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9347" y="1652766"/>
            <a:ext cx="6232561" cy="467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92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B16678-5472-44B0-8854-9DA2B1D92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48" y="63924"/>
            <a:ext cx="11444909" cy="11143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/>
              <a:t>How do we communicate this with the public?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8D48374C-9A97-4BAF-B689-BCD166517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3179" y="1788698"/>
            <a:ext cx="5646886" cy="423516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3335FDD-F860-4405-B150-8AAF5ED76F46}"/>
              </a:ext>
            </a:extLst>
          </p:cNvPr>
          <p:cNvSpPr/>
          <p:nvPr/>
        </p:nvSpPr>
        <p:spPr>
          <a:xfrm>
            <a:off x="2865713" y="1102429"/>
            <a:ext cx="6126702" cy="5691647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DEFAB8-1DF1-4EEF-89F1-F93D1CB9023B}"/>
              </a:ext>
            </a:extLst>
          </p:cNvPr>
          <p:cNvCxnSpPr>
            <a:stCxn id="4" idx="1"/>
            <a:endCxn id="4" idx="5"/>
          </p:cNvCxnSpPr>
          <p:nvPr/>
        </p:nvCxnSpPr>
        <p:spPr>
          <a:xfrm>
            <a:off x="3762948" y="1935951"/>
            <a:ext cx="4332232" cy="402460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957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B16678-5472-44B0-8854-9DA2B1D92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48" y="63924"/>
            <a:ext cx="11444909" cy="11143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/>
              <a:t>How do we communicate this with the public?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8D48374C-9A97-4BAF-B689-BCD166517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6539" y="2263013"/>
            <a:ext cx="4647909" cy="348593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3335FDD-F860-4405-B150-8AAF5ED76F46}"/>
              </a:ext>
            </a:extLst>
          </p:cNvPr>
          <p:cNvSpPr/>
          <p:nvPr/>
        </p:nvSpPr>
        <p:spPr>
          <a:xfrm>
            <a:off x="719073" y="1576743"/>
            <a:ext cx="5042842" cy="490716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DEFAB8-1DF1-4EEF-89F1-F93D1CB9023B}"/>
              </a:ext>
            </a:extLst>
          </p:cNvPr>
          <p:cNvCxnSpPr>
            <a:stCxn id="4" idx="1"/>
            <a:endCxn id="4" idx="5"/>
          </p:cNvCxnSpPr>
          <p:nvPr/>
        </p:nvCxnSpPr>
        <p:spPr>
          <a:xfrm>
            <a:off x="1457580" y="2295380"/>
            <a:ext cx="3565828" cy="3469889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21189BF-1376-464F-97CC-DD80C648B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698" y="2536374"/>
            <a:ext cx="4001412" cy="298859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3086D6E-1CBE-4FB1-8385-AAF530E54E03}"/>
              </a:ext>
            </a:extLst>
          </p:cNvPr>
          <p:cNvSpPr/>
          <p:nvPr/>
        </p:nvSpPr>
        <p:spPr>
          <a:xfrm>
            <a:off x="6428723" y="1552398"/>
            <a:ext cx="5042842" cy="490716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38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9B534-DE70-4092-B3FB-DB29AFE4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Giving a reason to care</a:t>
            </a:r>
          </a:p>
        </p:txBody>
      </p:sp>
      <p:pic>
        <p:nvPicPr>
          <p:cNvPr id="13" name="Picture 12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715BC033-82D0-4C58-A171-DE3B9AA121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5" r="1" b="7034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5" name="Picture 14" descr="A group of people walking on a trail in the woods&#10;&#10;Description automatically generated with medium confidence">
            <a:extLst>
              <a:ext uri="{FF2B5EF4-FFF2-40B4-BE49-F238E27FC236}">
                <a16:creationId xmlns:a16="http://schemas.microsoft.com/office/drawing/2014/main" id="{75395353-898C-4339-BBEF-787AFC6B59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3" r="4863" b="-3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11" name="Picture 10" descr="A picture containing sky, outdoor, grass, field&#10;&#10;Description automatically generated">
            <a:extLst>
              <a:ext uri="{FF2B5EF4-FFF2-40B4-BE49-F238E27FC236}">
                <a16:creationId xmlns:a16="http://schemas.microsoft.com/office/drawing/2014/main" id="{59CB490E-1982-4187-AC71-A19C536091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7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9" name="Picture 8" descr="A picture containing tree, outdoor, forest, grass&#10;&#10;Description automatically generated">
            <a:extLst>
              <a:ext uri="{FF2B5EF4-FFF2-40B4-BE49-F238E27FC236}">
                <a16:creationId xmlns:a16="http://schemas.microsoft.com/office/drawing/2014/main" id="{9E0FAD58-CE8A-42A0-8134-3B279CD98F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6" r="1" b="18967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17" name="Picture 16" descr="A picture containing sky, grass, outdoor, field&#10;&#10;Description automatically generated">
            <a:extLst>
              <a:ext uri="{FF2B5EF4-FFF2-40B4-BE49-F238E27FC236}">
                <a16:creationId xmlns:a16="http://schemas.microsoft.com/office/drawing/2014/main" id="{09C9EBE3-C963-4208-BA2D-7121E562EE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4" b="3891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19" name="Picture 18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id="{2B047764-B6A1-43F4-8E39-E17A02494B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" r="1" b="26230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107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2547</TotalTime>
  <Words>129</Words>
  <Application>Microsoft Office PowerPoint</Application>
  <PresentationFormat>Widescreen</PresentationFormat>
  <Paragraphs>17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Communicating the Role of Water in New Mexico’s Ecosystems to the Public</vt:lpstr>
      <vt:lpstr>Studying New Mexico’s Ecosystems-  The Litvak Lab</vt:lpstr>
      <vt:lpstr>The Litvak Lab has generated an amazing amount of data</vt:lpstr>
      <vt:lpstr>Work with Dr. Mousumi Roy</vt:lpstr>
      <vt:lpstr>Using the Richards Equation to Model Soil Hydrology</vt:lpstr>
      <vt:lpstr>How do we communicate this with the public?</vt:lpstr>
      <vt:lpstr>How do we communicate this with the public?</vt:lpstr>
      <vt:lpstr>How do we communicate this with the public?</vt:lpstr>
      <vt:lpstr>Giving a reason to care</vt:lpstr>
      <vt:lpstr>Project- Video Series sharing Information about the sites</vt:lpstr>
      <vt:lpstr>Video Project</vt:lpstr>
      <vt:lpstr>Finished Drawings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Communicating the Role of Water in New Mexico’s Ecosystems to the Public</dc:title>
  <dc:creator>Will Crockett</dc:creator>
  <cp:lastModifiedBy>Marcy Litvak</cp:lastModifiedBy>
  <cp:revision>8</cp:revision>
  <dcterms:created xsi:type="dcterms:W3CDTF">2022-04-06T21:40:11Z</dcterms:created>
  <dcterms:modified xsi:type="dcterms:W3CDTF">2022-04-08T17:08:04Z</dcterms:modified>
</cp:coreProperties>
</file>